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9" r:id="rId4"/>
  </p:sldMasterIdLst>
  <p:notesMasterIdLst>
    <p:notesMasterId r:id="rId17"/>
  </p:notesMasterIdLst>
  <p:handoutMasterIdLst>
    <p:handoutMasterId r:id="rId18"/>
  </p:handoutMasterIdLst>
  <p:sldIdLst>
    <p:sldId id="263" r:id="rId5"/>
    <p:sldId id="348" r:id="rId6"/>
    <p:sldId id="422" r:id="rId7"/>
    <p:sldId id="441" r:id="rId8"/>
    <p:sldId id="440" r:id="rId9"/>
    <p:sldId id="347" r:id="rId10"/>
    <p:sldId id="338" r:id="rId11"/>
    <p:sldId id="357" r:id="rId12"/>
    <p:sldId id="442" r:id="rId13"/>
    <p:sldId id="443" r:id="rId14"/>
    <p:sldId id="444" r:id="rId15"/>
    <p:sldId id="44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32FAD-5C24-4795-B925-5E2DC9FB7F49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99C26-3ABB-4D77-8CA4-B79D38F26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5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99C26-3ABB-4D77-8CA4-B79D38F2627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783" y="440372"/>
            <a:ext cx="11028219" cy="1845801"/>
          </a:xfrm>
        </p:spPr>
        <p:txBody>
          <a:bodyPr anchor="b"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разностное сравнение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(«на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сколько меньше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?»)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уменьшение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числа на несколько единиц в прямой форме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+mn-lt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87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203251" y="5513294"/>
            <a:ext cx="6138335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у  себя  </a:t>
            </a:r>
            <a:r>
              <a:rPr lang="ru-RU" sz="2800" b="1" i="1" dirty="0">
                <a:solidFill>
                  <a:schemeClr val="tx1"/>
                </a:solidFill>
              </a:rPr>
              <a:t>знание </a:t>
            </a:r>
            <a:r>
              <a:rPr lang="ru-RU" sz="2800" b="1" i="1" dirty="0" smtClean="0">
                <a:solidFill>
                  <a:schemeClr val="tx1"/>
                </a:solidFill>
              </a:rPr>
              <a:t> правила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040519" y="2422618"/>
            <a:ext cx="8110963" cy="1637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или меньше 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большего числа вычесть меньшее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2128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100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31458" y="5273670"/>
            <a:ext cx="710762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</a:t>
            </a:r>
            <a:r>
              <a:rPr lang="ru-RU" sz="2800" b="1" i="1" dirty="0">
                <a:solidFill>
                  <a:schemeClr val="tx1"/>
                </a:solidFill>
              </a:rPr>
              <a:t>знание 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3832706" y="1883472"/>
            <a:ext cx="4464423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меньше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другого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31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58872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40518" y="1868826"/>
            <a:ext cx="8110963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большего числа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73B9AB8-382A-4820-AE5E-BD63DB919836}"/>
              </a:ext>
            </a:extLst>
          </p:cNvPr>
          <p:cNvSpPr/>
          <p:nvPr/>
        </p:nvSpPr>
        <p:spPr>
          <a:xfrm>
            <a:off x="3580737" y="5598858"/>
            <a:ext cx="5626016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727824" y="502516"/>
            <a:ext cx="10736352" cy="4062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запись и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</a:t>
            </a: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испекла 46 пирожков и 24 булочки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меньше бабушка испекла булочек, чем пирожков?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испекла 46 пирожков, а булочек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24 меньше.  Сколько булочек испекла бабушка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3747116" y="5506936"/>
            <a:ext cx="4252393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</a:t>
            </a:r>
            <a:r>
              <a:rPr lang="ru-RU" sz="2800" b="1" i="1" dirty="0">
                <a:solidFill>
                  <a:schemeClr val="tx1"/>
                </a:solidFill>
              </a:rPr>
              <a:t>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8" y="5118139"/>
            <a:ext cx="7566211" cy="158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/>
              <a:t>Какие слова помогли выбрать правильное решение?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D50BD5-C366-4710-89ED-79A696FCCF0E}"/>
              </a:ext>
            </a:extLst>
          </p:cNvPr>
          <p:cNvSpPr txBox="1"/>
          <p:nvPr/>
        </p:nvSpPr>
        <p:spPr>
          <a:xfrm>
            <a:off x="1694756" y="158130"/>
            <a:ext cx="8886158" cy="5358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испекла 46 пирожков и 24 булочки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меньше бабушка испекла булочек, чем пирожков?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Пирож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ков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46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07000"/>
              </a:lnSpc>
              <a:spcBef>
                <a:spcPts val="1200"/>
              </a:spcBef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меньше.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очек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— 24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             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(б.)                       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булочки мен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ьше, чем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пирожков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:a16="http://schemas.microsoft.com/office/drawing/2014/main" xmlns="" id="{19A49A1A-D59A-4C14-8FD2-6ABA9F0D8574}"/>
              </a:ext>
            </a:extLst>
          </p:cNvPr>
          <p:cNvSpPr/>
          <p:nvPr/>
        </p:nvSpPr>
        <p:spPr>
          <a:xfrm>
            <a:off x="4977280" y="1838325"/>
            <a:ext cx="448234" cy="1504949"/>
          </a:xfrm>
          <a:prstGeom prst="rightBrace">
            <a:avLst>
              <a:gd name="adj1" fmla="val 114000"/>
              <a:gd name="adj2" fmla="val 581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3269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6228F5-A19C-4251-8B4B-009EEFE57912}"/>
              </a:ext>
            </a:extLst>
          </p:cNvPr>
          <p:cNvSpPr txBox="1"/>
          <p:nvPr/>
        </p:nvSpPr>
        <p:spPr>
          <a:xfrm>
            <a:off x="2124635" y="301128"/>
            <a:ext cx="7763435" cy="389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испекла 46 пирожков, а булочек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меньше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булочек испекла бабушка?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Пирожков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Булочек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24 меньше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 = 22 (б.)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22 булочки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D73842-9DFE-4800-BF9E-9DD20A758AD7}"/>
              </a:ext>
            </a:extLst>
          </p:cNvPr>
          <p:cNvSpPr/>
          <p:nvPr/>
        </p:nvSpPr>
        <p:spPr>
          <a:xfrm>
            <a:off x="2321859" y="4621075"/>
            <a:ext cx="7566211" cy="199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400" b="1" i="1" dirty="0"/>
              <a:t>Какие слова помогли выбрать правильное решение? </a:t>
            </a:r>
          </a:p>
          <a:p>
            <a:pPr algn="ctr"/>
            <a:r>
              <a:rPr lang="ru-RU" sz="2400" b="1" i="1" dirty="0"/>
              <a:t>Что </a:t>
            </a:r>
            <a:r>
              <a:rPr lang="ru-RU" sz="2400" b="1" i="1" dirty="0" smtClean="0"/>
              <a:t>значит «на </a:t>
            </a:r>
            <a:r>
              <a:rPr lang="ru-RU" sz="2400" b="1" i="1" dirty="0"/>
              <a:t>24 </a:t>
            </a:r>
            <a:r>
              <a:rPr lang="ru-RU" sz="2400" b="1" i="1" dirty="0" smtClean="0"/>
              <a:t>меньше»?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466166" y="995082"/>
            <a:ext cx="10992116" cy="342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Задача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Пирож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 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Пирожков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46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900"/>
              </a:spcBef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ьше.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Булочек —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endParaRPr lang="ru-RU" sz="28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Булочек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24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меньше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(б.)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46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 = 22 (б.)</a:t>
            </a:r>
            <a:endParaRPr lang="ru-RU" sz="28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на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булочки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ьше.      		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на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булочки.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79577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xmlns="" id="{7CC033C8-F850-4A0E-9719-9196D1F83766}"/>
              </a:ext>
            </a:extLst>
          </p:cNvPr>
          <p:cNvSpPr/>
          <p:nvPr/>
        </p:nvSpPr>
        <p:spPr>
          <a:xfrm>
            <a:off x="3177830" y="1652481"/>
            <a:ext cx="298167" cy="1416677"/>
          </a:xfrm>
          <a:prstGeom prst="rightBrace">
            <a:avLst>
              <a:gd name="adj1" fmla="val 114000"/>
              <a:gd name="adj2" fmla="val 581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0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59457" y="5513294"/>
            <a:ext cx="6009546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у  себя  знание  правила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20D66F9-E95E-4775-BFCD-72690DCBA70C}"/>
              </a:ext>
            </a:extLst>
          </p:cNvPr>
          <p:cNvSpPr txBox="1"/>
          <p:nvPr/>
        </p:nvSpPr>
        <p:spPr>
          <a:xfrm>
            <a:off x="2040519" y="1946099"/>
            <a:ext cx="8110963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большего числа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меньшее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87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858032" y="5320955"/>
            <a:ext cx="7324163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друг </a:t>
            </a:r>
            <a:r>
              <a:rPr lang="ru-RU" sz="2800" b="1" i="1" dirty="0" smtClean="0">
                <a:solidFill>
                  <a:schemeClr val="tx1"/>
                </a:solidFill>
              </a:rPr>
              <a:t> у 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BC53C06-8995-4898-B72E-0A6DC4557853}"/>
              </a:ext>
            </a:extLst>
          </p:cNvPr>
          <p:cNvSpPr txBox="1"/>
          <p:nvPr/>
        </p:nvSpPr>
        <p:spPr>
          <a:xfrm>
            <a:off x="2040519" y="1353671"/>
            <a:ext cx="8110963" cy="293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узнать,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сколько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нужно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terms/"/>
    <ds:schemaRef ds:uri="http://www.w3.org/XML/1998/namespace"/>
    <ds:schemaRef ds:uri="2547570a-e5f4-4946-a4c3-82580e42479e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16850</TotalTime>
  <Words>360</Words>
  <Application>Microsoft Office PowerPoint</Application>
  <PresentationFormat>Произвольный</PresentationFormat>
  <Paragraphs>97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  Использование приёма сравнения при решении двух типов простых задач:   на  разностное сравнение («на сколько меньше?»)   и на уменьшение числа на несколько единиц в прямой форме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281</cp:revision>
  <dcterms:created xsi:type="dcterms:W3CDTF">2022-11-26T19:01:26Z</dcterms:created>
  <dcterms:modified xsi:type="dcterms:W3CDTF">2025-04-21T13:17:18Z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